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ff3e5784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ff3e5784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041d7b2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041d7b2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4307c10a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4307c10a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a:t>
            </a:r>
            <a:endParaRPr/>
          </a:p>
          <a:p>
            <a:pPr indent="-298450" lvl="0" marL="457200" rtl="0" algn="l">
              <a:spcBef>
                <a:spcPts val="0"/>
              </a:spcBef>
              <a:spcAft>
                <a:spcPts val="0"/>
              </a:spcAft>
              <a:buSzPts val="1100"/>
              <a:buChar char="-"/>
            </a:pPr>
            <a:r>
              <a:rPr lang="en"/>
              <a:t>With recent world events, such as the war in Ukraine, consumers have seen record high gas prices. </a:t>
            </a:r>
            <a:endParaRPr/>
          </a:p>
          <a:p>
            <a:pPr indent="-298450" lvl="0" marL="457200" rtl="0" algn="l">
              <a:spcBef>
                <a:spcPts val="0"/>
              </a:spcBef>
              <a:spcAft>
                <a:spcPts val="0"/>
              </a:spcAft>
              <a:buSzPts val="1100"/>
              <a:buChar char="-"/>
            </a:pPr>
            <a:r>
              <a:rPr lang="en"/>
              <a:t>Average gas prices in the US are “...on average at levels rarely seen in the last 50 years…” even when adjusting for inflation, according to a recent NYT article.</a:t>
            </a:r>
            <a:endParaRPr/>
          </a:p>
          <a:p>
            <a:pPr indent="-298450" lvl="0" marL="457200" rtl="0" algn="l">
              <a:spcBef>
                <a:spcPts val="0"/>
              </a:spcBef>
              <a:spcAft>
                <a:spcPts val="0"/>
              </a:spcAft>
              <a:buSzPts val="1100"/>
              <a:buChar char="-"/>
            </a:pPr>
            <a:r>
              <a:rPr lang="en"/>
              <a:t>This has impacted consumer budgets across the country, and it is now more important than ever to have a fuel efficient vehicle. </a:t>
            </a:r>
            <a:endParaRPr/>
          </a:p>
          <a:p>
            <a:pPr indent="-298450" lvl="0" marL="457200" rtl="0" algn="l">
              <a:spcBef>
                <a:spcPts val="0"/>
              </a:spcBef>
              <a:spcAft>
                <a:spcPts val="0"/>
              </a:spcAft>
              <a:buSzPts val="1100"/>
              <a:buChar char="-"/>
            </a:pPr>
            <a:r>
              <a:rPr lang="en"/>
              <a:t>While electric vehicles offer a way to reduce dependence on gas, they remain niche products that comprise less than 5% of vehicle sales, and are unaffordable to many consumers.</a:t>
            </a:r>
            <a:endParaRPr/>
          </a:p>
          <a:p>
            <a:pPr indent="-298450" lvl="0" marL="457200" rtl="0" algn="l">
              <a:spcBef>
                <a:spcPts val="0"/>
              </a:spcBef>
              <a:spcAft>
                <a:spcPts val="0"/>
              </a:spcAft>
              <a:buSzPts val="1100"/>
              <a:buChar char="-"/>
            </a:pPr>
            <a:r>
              <a:rPr lang="en"/>
              <a:t>Therefore, it is important to understand factors that contribute to gas car’s miles per gallon (MPG) as a measure of fuel efficiency.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ff3e5784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ff3e5784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study uses a dataset donated to the Statlib library, maintained at Carnegie Mellon University, in 1993-07-07.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row represents a car model sold in the years 1970 - 1982, totaling 398 observations, and was used in the 1983 American Statistical Association Exposition.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cleaned the data by removing 6 observations with missing values for horsepower.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Additionally, we removed cars with multiple entries from different model years, keeping only the most recent year's model. This was done to address potential temporal effects in our sampling.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Ultimately, these efforts reduced our observations from 398 to 302.</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4307c10a6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4307c10a6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a:t>
            </a:r>
            <a:endParaRPr/>
          </a:p>
          <a:p>
            <a:pPr indent="-298450" lvl="0" marL="457200" rtl="0" algn="l">
              <a:spcBef>
                <a:spcPts val="0"/>
              </a:spcBef>
              <a:spcAft>
                <a:spcPts val="0"/>
              </a:spcAft>
              <a:buSzPts val="1100"/>
              <a:buChar char="-"/>
            </a:pPr>
            <a:r>
              <a:rPr lang="en"/>
              <a:t>Here we define key terms in our dataset.</a:t>
            </a:r>
            <a:endParaRPr/>
          </a:p>
          <a:p>
            <a:pPr indent="-298450" lvl="0" marL="457200" rtl="0" algn="l">
              <a:spcBef>
                <a:spcPts val="0"/>
              </a:spcBef>
              <a:spcAft>
                <a:spcPts val="0"/>
              </a:spcAft>
              <a:buSzPts val="1100"/>
              <a:buChar char="-"/>
            </a:pPr>
            <a:r>
              <a:rPr lang="en"/>
              <a:t>We decided to focus on displacement as our main variable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307c10a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307c10a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a:p>
            <a:pPr indent="-298450" lvl="0" marL="457200" rtl="0" algn="l">
              <a:spcBef>
                <a:spcPts val="0"/>
              </a:spcBef>
              <a:spcAft>
                <a:spcPts val="0"/>
              </a:spcAft>
              <a:buSzPts val="1100"/>
              <a:buChar char="-"/>
            </a:pPr>
            <a:r>
              <a:rPr lang="en"/>
              <a:t>⅔ train ⅓ test</a:t>
            </a:r>
            <a:endParaRPr/>
          </a:p>
          <a:p>
            <a:pPr indent="-298450" lvl="1" marL="914400" rtl="0" algn="l">
              <a:spcBef>
                <a:spcPts val="0"/>
              </a:spcBef>
              <a:spcAft>
                <a:spcPts val="0"/>
              </a:spcAft>
              <a:buSzPts val="1100"/>
              <a:buChar char="-"/>
            </a:pPr>
            <a:r>
              <a:rPr lang="en"/>
              <a:t>Performed all exploration and model building on training set of ⅔</a:t>
            </a:r>
            <a:endParaRPr/>
          </a:p>
          <a:p>
            <a:pPr indent="-298450" lvl="1" marL="914400" rtl="0" algn="l">
              <a:spcBef>
                <a:spcPts val="0"/>
              </a:spcBef>
              <a:spcAft>
                <a:spcPts val="0"/>
              </a:spcAft>
              <a:buSzPts val="1100"/>
              <a:buChar char="-"/>
            </a:pPr>
            <a:r>
              <a:rPr lang="en"/>
              <a:t>Remaning ⅓ was used for the </a:t>
            </a:r>
            <a:r>
              <a:rPr lang="en"/>
              <a:t>statistics</a:t>
            </a:r>
            <a:r>
              <a:rPr lang="en"/>
              <a:t> of the report</a:t>
            </a:r>
            <a:endParaRPr/>
          </a:p>
          <a:p>
            <a:pPr indent="-298450" lvl="0" marL="457200" rtl="0" algn="l">
              <a:spcBef>
                <a:spcPts val="0"/>
              </a:spcBef>
              <a:spcAft>
                <a:spcPts val="0"/>
              </a:spcAft>
              <a:buClr>
                <a:schemeClr val="dk1"/>
              </a:buClr>
              <a:buSzPts val="1100"/>
              <a:buChar char="-"/>
            </a:pPr>
            <a:r>
              <a:rPr lang="en"/>
              <a:t>We then performed all exploration and model building on a 33% subsample of the data. </a:t>
            </a:r>
            <a:endParaRPr/>
          </a:p>
          <a:p>
            <a:pPr indent="-298450" lvl="0" marL="457200" rtl="0" algn="l">
              <a:spcBef>
                <a:spcPts val="0"/>
              </a:spcBef>
              <a:spcAft>
                <a:spcPts val="0"/>
              </a:spcAft>
              <a:buClr>
                <a:schemeClr val="dk1"/>
              </a:buClr>
              <a:buSzPts val="1100"/>
              <a:buChar char="-"/>
            </a:pPr>
            <a:r>
              <a:rPr lang="en"/>
              <a:t>The remaining 67% was used to generate the statistics in this report.</a:t>
            </a:r>
            <a:endParaRPr/>
          </a:p>
          <a:p>
            <a:pPr indent="-298450" lvl="0" marL="457200" rtl="0" algn="l">
              <a:spcBef>
                <a:spcPts val="0"/>
              </a:spcBef>
              <a:spcAft>
                <a:spcPts val="0"/>
              </a:spcAft>
              <a:buClr>
                <a:schemeClr val="dk1"/>
              </a:buClr>
              <a:buSzPts val="1100"/>
              <a:buChar char="-"/>
            </a:pPr>
            <a:r>
              <a:rPr lang="en"/>
              <a:t>Initial exploratory plots suggest a negative relationship between displacement and MPG. Similar relationships were observed for horsepower and weight. </a:t>
            </a:r>
            <a:endParaRPr/>
          </a:p>
          <a:p>
            <a:pPr indent="-298450" lvl="0" marL="457200" rtl="0" algn="l">
              <a:spcBef>
                <a:spcPts val="0"/>
              </a:spcBef>
              <a:spcAft>
                <a:spcPts val="0"/>
              </a:spcAft>
              <a:buClr>
                <a:schemeClr val="dk1"/>
              </a:buClr>
              <a:buSzPts val="1100"/>
              <a:buChar char="-"/>
            </a:pPr>
            <a:r>
              <a:rPr lang="en"/>
              <a:t>We’ll also explore adding a squared displacement variable given the apparent curve to this graph.</a:t>
            </a:r>
            <a:endParaRPr/>
          </a:p>
          <a:p>
            <a:pPr indent="-298450" lvl="0" marL="457200" rtl="0" algn="l">
              <a:spcBef>
                <a:spcPts val="0"/>
              </a:spcBef>
              <a:spcAft>
                <a:spcPts val="0"/>
              </a:spcAft>
              <a:buClr>
                <a:schemeClr val="dk1"/>
              </a:buClr>
              <a:buSzPts val="1100"/>
              <a:buChar char="-"/>
            </a:pPr>
            <a:r>
              <a:rPr lang="en">
                <a:solidFill>
                  <a:schemeClr val="dk1"/>
                </a:solidFill>
              </a:rPr>
              <a:t>Ultimately we built regressions in the general form shown here - where β</a:t>
            </a:r>
            <a:r>
              <a:rPr baseline="-25000" lang="en">
                <a:solidFill>
                  <a:schemeClr val="dk1"/>
                </a:solidFill>
              </a:rPr>
              <a:t>1</a:t>
            </a:r>
            <a:r>
              <a:rPr lang="en">
                <a:solidFill>
                  <a:schemeClr val="dk1"/>
                </a:solidFill>
              </a:rPr>
              <a:t> represents the decrease in MPG per unit of displacement, Z is a row vector of additional covariates,and γ is a column vector of coefficients.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ff3e578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ff3e578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Zach: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Ultimately we built r</a:t>
            </a:r>
            <a:r>
              <a:rPr lang="en">
                <a:solidFill>
                  <a:schemeClr val="dk1"/>
                </a:solidFill>
              </a:rPr>
              <a:t>egressions in the general form shown here - where β</a:t>
            </a:r>
            <a:r>
              <a:rPr baseline="-25000" lang="en">
                <a:solidFill>
                  <a:schemeClr val="dk1"/>
                </a:solidFill>
              </a:rPr>
              <a:t>1</a:t>
            </a:r>
            <a:r>
              <a:rPr lang="en">
                <a:solidFill>
                  <a:schemeClr val="dk1"/>
                </a:solidFill>
              </a:rPr>
              <a:t> represents the decrease in MPG per unit of displacement, Z is a row vector of additional covariates,and γ is a column vector of coefficients.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ff3e578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ff3e578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ff3e5784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ff3e5784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298450" lvl="0" marL="457200" rtl="0" algn="l">
              <a:spcBef>
                <a:spcPts val="0"/>
              </a:spcBef>
              <a:spcAft>
                <a:spcPts val="0"/>
              </a:spcAft>
              <a:buSzPts val="1100"/>
              <a:buChar char="-"/>
            </a:pPr>
            <a:r>
              <a:rPr lang="en"/>
              <a:t>We would ideally have more than 300 observations</a:t>
            </a:r>
            <a:endParaRPr/>
          </a:p>
          <a:p>
            <a:pPr indent="-298450" lvl="1" marL="914400" rtl="0" algn="l">
              <a:spcBef>
                <a:spcPts val="0"/>
              </a:spcBef>
              <a:spcAft>
                <a:spcPts val="0"/>
              </a:spcAft>
              <a:buSzPts val="1100"/>
              <a:buChar char="-"/>
            </a:pPr>
            <a:r>
              <a:rPr lang="en"/>
              <a:t>Gearing/transmission:</a:t>
            </a:r>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basic system that turns engine revolutions into tire rotations is transmission.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Positive relationship </a:t>
            </a:r>
            <a:r>
              <a:rPr lang="en">
                <a:solidFill>
                  <a:schemeClr val="dk1"/>
                </a:solidFill>
              </a:rPr>
              <a:t>between</a:t>
            </a:r>
            <a:r>
              <a:rPr lang="en">
                <a:solidFill>
                  <a:schemeClr val="dk1"/>
                </a:solidFill>
              </a:rPr>
              <a:t> gears and MPG since gears can multiply work the engine does, making it more efficient.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Our main variable, displacement, has a negative relationship since with more gears, less displacement is needed</a:t>
            </a:r>
            <a:r>
              <a:rPr lang="en">
                <a:solidFill>
                  <a:schemeClr val="dk1"/>
                </a:solidFill>
              </a:rPr>
              <a:t>. Pushing the negative relationship further away from zero and making our model under predictive of MPG.</a:t>
            </a:r>
            <a:endParaRPr>
              <a:solidFill>
                <a:schemeClr val="dk1"/>
              </a:solidFill>
            </a:endParaRPr>
          </a:p>
          <a:p>
            <a:pPr indent="-298450" lvl="1" marL="914400" rtl="0" algn="l">
              <a:spcBef>
                <a:spcPts val="0"/>
              </a:spcBef>
              <a:spcAft>
                <a:spcPts val="0"/>
              </a:spcAft>
              <a:buSzPts val="1100"/>
              <a:buChar char="-"/>
            </a:pPr>
            <a:r>
              <a:rPr lang="en"/>
              <a:t>Aerodynamics:</a:t>
            </a:r>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Vehicles with more vertical surface area at the front have to work harder to move through the air, making them less efficient.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Automakers design car exteriors to minimize resistance/drag to increase fuel efficiency. Which would have a </a:t>
            </a:r>
            <a:r>
              <a:rPr lang="en">
                <a:solidFill>
                  <a:schemeClr val="dk1"/>
                </a:solidFill>
              </a:rPr>
              <a:t>positive</a:t>
            </a:r>
            <a:r>
              <a:rPr lang="en">
                <a:solidFill>
                  <a:schemeClr val="dk1"/>
                </a:solidFill>
              </a:rPr>
              <a:t> relationship with MPG, but not a direct relationship with displacement since these </a:t>
            </a:r>
            <a:r>
              <a:rPr lang="en">
                <a:solidFill>
                  <a:schemeClr val="dk1"/>
                </a:solidFill>
              </a:rPr>
              <a:t>variables</a:t>
            </a:r>
            <a:r>
              <a:rPr lang="en">
                <a:solidFill>
                  <a:schemeClr val="dk1"/>
                </a:solidFill>
              </a:rPr>
              <a:t> </a:t>
            </a:r>
            <a:r>
              <a:rPr lang="en">
                <a:solidFill>
                  <a:schemeClr val="dk1"/>
                </a:solidFill>
              </a:rPr>
              <a:t>affect</a:t>
            </a:r>
            <a:r>
              <a:rPr lang="en">
                <a:solidFill>
                  <a:schemeClr val="dk1"/>
                </a:solidFill>
              </a:rPr>
              <a:t> the body versus the engine of the car.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Direction</a:t>
            </a:r>
            <a:r>
              <a:rPr lang="en">
                <a:solidFill>
                  <a:schemeClr val="dk1"/>
                </a:solidFill>
              </a:rPr>
              <a:t>: Aerodynamics likely has a positive relationship with MPG (more aerodynamic = higher MPG) but the relationship it has with our main variable displacement could go in either direction. More data would help us determine if omitting this variable from our models results in over or underprediction of MPG.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Image1 reference: https://www.rccaraction.com/tested-losi-22s-st/gears_0676/</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307c10a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307c10a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a:t>
            </a:r>
            <a:endParaRPr/>
          </a:p>
          <a:p>
            <a:pPr indent="0" lvl="0" marL="0" rtl="0" algn="l">
              <a:spcBef>
                <a:spcPts val="0"/>
              </a:spcBef>
              <a:spcAft>
                <a:spcPts val="0"/>
              </a:spcAft>
              <a:buNone/>
            </a:pPr>
            <a:r>
              <a:rPr lang="en"/>
              <a:t>The displacement shifts to the left as the years go on. </a:t>
            </a:r>
            <a:endParaRPr/>
          </a:p>
          <a:p>
            <a:pPr indent="0" lvl="0" marL="0" rtl="0" algn="l">
              <a:spcBef>
                <a:spcPts val="0"/>
              </a:spcBef>
              <a:spcAft>
                <a:spcPts val="0"/>
              </a:spcAft>
              <a:buNone/>
            </a:pPr>
            <a:r>
              <a:rPr lang="en"/>
              <a:t>Capturing the idea that as the years go by there is an overall increase in MPG in the industry.</a:t>
            </a:r>
            <a:endParaRPr/>
          </a:p>
          <a:p>
            <a:pPr indent="0" lvl="0" marL="0" rtl="0" algn="l">
              <a:spcBef>
                <a:spcPts val="0"/>
              </a:spcBef>
              <a:spcAft>
                <a:spcPts val="0"/>
              </a:spcAft>
              <a:buNone/>
            </a:pPr>
            <a:r>
              <a:rPr lang="en"/>
              <a:t>Technical advancements and changes in engineering over the years are likely safe to assume contributing to this overall increase and explain the high coefficient of model year in model 4 of our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5.pn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archive.ics.uci.edu/ml/datasets/Auto+M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711250"/>
            <a:ext cx="8222100" cy="20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20"/>
              <a:t>W203 Lab 2: </a:t>
            </a:r>
            <a:r>
              <a:rPr lang="en" sz="3520"/>
              <a:t>Improving Automotive Fuel Efficiency Through Engine Optimization</a:t>
            </a:r>
            <a:r>
              <a:rPr lang="en" sz="3520"/>
              <a:t>	</a:t>
            </a:r>
            <a:endParaRPr sz="3520"/>
          </a:p>
        </p:txBody>
      </p:sp>
      <p:sp>
        <p:nvSpPr>
          <p:cNvPr id="68" name="Google Shape;68;p13"/>
          <p:cNvSpPr txBox="1"/>
          <p:nvPr>
            <p:ph idx="1" type="subTitle"/>
          </p:nvPr>
        </p:nvSpPr>
        <p:spPr>
          <a:xfrm>
            <a:off x="390525" y="2789123"/>
            <a:ext cx="8222100" cy="62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Nicholas Lee, Mike Varner, Zachary Galante, and Mark Herrera</a:t>
            </a:r>
            <a:endParaRPr/>
          </a:p>
          <a:p>
            <a:pPr indent="0" lvl="0" marL="0" rtl="0" algn="l">
              <a:spcBef>
                <a:spcPts val="0"/>
              </a:spcBef>
              <a:spcAft>
                <a:spcPts val="0"/>
              </a:spcAft>
              <a:buNone/>
            </a:pPr>
            <a:r>
              <a:rPr lang="en"/>
              <a:t>(8/2/2022)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Conclusion</a:t>
            </a:r>
            <a:endParaRPr sz="2800"/>
          </a:p>
        </p:txBody>
      </p:sp>
      <p:sp>
        <p:nvSpPr>
          <p:cNvPr id="142" name="Google Shape;142;p22"/>
          <p:cNvSpPr txBox="1"/>
          <p:nvPr>
            <p:ph idx="4294967295" type="body"/>
          </p:nvPr>
        </p:nvSpPr>
        <p:spPr>
          <a:xfrm>
            <a:off x="361750" y="1098150"/>
            <a:ext cx="8563200" cy="360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study estimated the impact of a vehicle’s engine displacement on its fuel efficiency (MPG). </a:t>
            </a:r>
            <a:endParaRPr/>
          </a:p>
          <a:p>
            <a:pPr indent="-342900" lvl="0" marL="457200" rtl="0" algn="l">
              <a:spcBef>
                <a:spcPts val="0"/>
              </a:spcBef>
              <a:spcAft>
                <a:spcPts val="0"/>
              </a:spcAft>
              <a:buSzPts val="1800"/>
              <a:buChar char="-"/>
            </a:pPr>
            <a:r>
              <a:rPr lang="en"/>
              <a:t>For every cubic inch reduction of displacement to a vehicle’s engine, our models predict a </a:t>
            </a:r>
            <a:r>
              <a:rPr b="1" lang="en"/>
              <a:t>0.07</a:t>
            </a:r>
            <a:r>
              <a:rPr lang="en"/>
              <a:t> to </a:t>
            </a:r>
            <a:r>
              <a:rPr b="1" lang="en"/>
              <a:t>0.17</a:t>
            </a:r>
            <a:r>
              <a:rPr lang="en"/>
              <a:t> increase in MPG.</a:t>
            </a:r>
            <a:endParaRPr/>
          </a:p>
          <a:p>
            <a:pPr indent="-342900" lvl="1" marL="914400" rtl="0" algn="l">
              <a:spcBef>
                <a:spcPts val="0"/>
              </a:spcBef>
              <a:spcAft>
                <a:spcPts val="0"/>
              </a:spcAft>
              <a:buSzPts val="1800"/>
              <a:buChar char="-"/>
            </a:pPr>
            <a:r>
              <a:rPr lang="en" sz="1800"/>
              <a:t>Ex</a:t>
            </a:r>
            <a:r>
              <a:rPr lang="en" sz="1800"/>
              <a:t>: for cars with average displacement per the dataset (194 cu. in.) a </a:t>
            </a:r>
            <a:r>
              <a:rPr b="1" lang="en" sz="1800"/>
              <a:t>10%</a:t>
            </a:r>
            <a:r>
              <a:rPr lang="en" sz="1800"/>
              <a:t> decrease in displacement will increase fuel efficiency by </a:t>
            </a:r>
            <a:r>
              <a:rPr b="1" lang="en" sz="1800"/>
              <a:t>1.27</a:t>
            </a:r>
            <a:r>
              <a:rPr lang="en" sz="1800"/>
              <a:t> to </a:t>
            </a:r>
            <a:r>
              <a:rPr b="1" lang="en" sz="1800"/>
              <a:t>3</a:t>
            </a:r>
            <a:r>
              <a:rPr b="1" lang="en" sz="1800"/>
              <a:t>.27</a:t>
            </a:r>
            <a:r>
              <a:rPr lang="en" sz="1800"/>
              <a:t> MPG or </a:t>
            </a:r>
            <a:r>
              <a:rPr b="1" lang="en" sz="1800"/>
              <a:t>5-13%</a:t>
            </a:r>
            <a:r>
              <a:rPr lang="en" sz="1800"/>
              <a:t> of the dataset mean MPG (24.34)</a:t>
            </a:r>
            <a:endParaRPr sz="1800"/>
          </a:p>
          <a:p>
            <a:pPr indent="-342900" lvl="0" marL="457200" rtl="0" algn="l">
              <a:spcBef>
                <a:spcPts val="0"/>
              </a:spcBef>
              <a:spcAft>
                <a:spcPts val="0"/>
              </a:spcAft>
              <a:buSzPts val="1800"/>
              <a:buChar char="-"/>
            </a:pPr>
            <a:r>
              <a:rPr lang="en"/>
              <a:t>Future research can refine these models by collecting data on gearing/transmission, aerodynamics, fuel/engine type, etc and survey cars manufactured at the same point in time</a:t>
            </a:r>
            <a:endParaRPr/>
          </a:p>
        </p:txBody>
      </p:sp>
      <p:sp>
        <p:nvSpPr>
          <p:cNvPr id="143" name="Google Shape;143;p2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any questions?</a:t>
            </a:r>
            <a:endParaRPr/>
          </a:p>
        </p:txBody>
      </p:sp>
      <p:sp>
        <p:nvSpPr>
          <p:cNvPr id="149" name="Google Shape;149;p2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Stuck in Traffic, Polluting the Inside of Our Cars - The New York Times" id="73" name="Google Shape;73;p14"/>
          <p:cNvPicPr preferRelativeResize="0"/>
          <p:nvPr/>
        </p:nvPicPr>
        <p:blipFill>
          <a:blip r:embed="rId3">
            <a:alphaModFix/>
          </a:blip>
          <a:stretch>
            <a:fillRect/>
          </a:stretch>
        </p:blipFill>
        <p:spPr>
          <a:xfrm>
            <a:off x="4919927" y="2448775"/>
            <a:ext cx="3876125" cy="2622974"/>
          </a:xfrm>
          <a:prstGeom prst="rect">
            <a:avLst/>
          </a:prstGeom>
          <a:noFill/>
          <a:ln>
            <a:noFill/>
          </a:ln>
        </p:spPr>
      </p:pic>
      <p:pic>
        <p:nvPicPr>
          <p:cNvPr descr="High Gas Prices in California Have Drivers Scrambling - The New York Times" id="74" name="Google Shape;74;p14"/>
          <p:cNvPicPr preferRelativeResize="0"/>
          <p:nvPr/>
        </p:nvPicPr>
        <p:blipFill>
          <a:blip r:embed="rId4">
            <a:alphaModFix/>
          </a:blip>
          <a:stretch>
            <a:fillRect/>
          </a:stretch>
        </p:blipFill>
        <p:spPr>
          <a:xfrm>
            <a:off x="372375" y="700850"/>
            <a:ext cx="4154401" cy="2843325"/>
          </a:xfrm>
          <a:prstGeom prst="rect">
            <a:avLst/>
          </a:prstGeom>
          <a:noFill/>
          <a:ln>
            <a:noFill/>
          </a:ln>
        </p:spPr>
      </p:pic>
      <p:pic>
        <p:nvPicPr>
          <p:cNvPr id="75" name="Google Shape;75;p14"/>
          <p:cNvPicPr preferRelativeResize="0"/>
          <p:nvPr/>
        </p:nvPicPr>
        <p:blipFill rotWithShape="1">
          <a:blip r:embed="rId5">
            <a:alphaModFix/>
          </a:blip>
          <a:srcRect b="20031" l="29163" r="0" t="0"/>
          <a:stretch/>
        </p:blipFill>
        <p:spPr>
          <a:xfrm>
            <a:off x="1601759" y="3625975"/>
            <a:ext cx="1695626" cy="1435649"/>
          </a:xfrm>
          <a:prstGeom prst="rect">
            <a:avLst/>
          </a:prstGeom>
          <a:noFill/>
          <a:ln>
            <a:noFill/>
          </a:ln>
        </p:spPr>
      </p:pic>
      <p:pic>
        <p:nvPicPr>
          <p:cNvPr descr="23,787 Low Fuel Stock Photos, Pictures &amp; Royalty-Free Images - iStock" id="76" name="Google Shape;76;p14"/>
          <p:cNvPicPr preferRelativeResize="0"/>
          <p:nvPr/>
        </p:nvPicPr>
        <p:blipFill rotWithShape="1">
          <a:blip r:embed="rId6">
            <a:alphaModFix/>
          </a:blip>
          <a:srcRect b="16193" l="20233" r="18227" t="11578"/>
          <a:stretch/>
        </p:blipFill>
        <p:spPr>
          <a:xfrm>
            <a:off x="5735400" y="711457"/>
            <a:ext cx="2245176" cy="1644918"/>
          </a:xfrm>
          <a:prstGeom prst="rect">
            <a:avLst/>
          </a:prstGeom>
          <a:noFill/>
          <a:ln>
            <a:noFill/>
          </a:ln>
        </p:spPr>
      </p:pic>
      <p:sp>
        <p:nvSpPr>
          <p:cNvPr id="77" name="Google Shape;77;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Background</a:t>
            </a:r>
            <a:endParaRPr sz="2800"/>
          </a:p>
        </p:txBody>
      </p:sp>
      <p:sp>
        <p:nvSpPr>
          <p:cNvPr id="78" name="Google Shape;78;p1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Data</a:t>
            </a:r>
            <a:endParaRPr sz="2800"/>
          </a:p>
        </p:txBody>
      </p:sp>
      <p:sp>
        <p:nvSpPr>
          <p:cNvPr id="84" name="Google Shape;84;p15"/>
          <p:cNvSpPr txBox="1"/>
          <p:nvPr>
            <p:ph idx="4294967295" type="body"/>
          </p:nvPr>
        </p:nvSpPr>
        <p:spPr>
          <a:xfrm>
            <a:off x="460950" y="823550"/>
            <a:ext cx="8222100" cy="3574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Dataset*:</a:t>
            </a:r>
            <a:endParaRPr b="1"/>
          </a:p>
          <a:p>
            <a:pPr indent="-342900" lvl="0" marL="457200" rtl="0" algn="l">
              <a:spcBef>
                <a:spcPts val="1200"/>
              </a:spcBef>
              <a:spcAft>
                <a:spcPts val="0"/>
              </a:spcAft>
              <a:buSzPts val="1800"/>
              <a:buChar char="-"/>
            </a:pPr>
            <a:r>
              <a:rPr lang="en"/>
              <a:t>398 cars from 1970 - 1982</a:t>
            </a:r>
            <a:endParaRPr/>
          </a:p>
          <a:p>
            <a:pPr indent="-342900" lvl="0" marL="457200" rtl="0" algn="l">
              <a:spcBef>
                <a:spcPts val="0"/>
              </a:spcBef>
              <a:spcAft>
                <a:spcPts val="0"/>
              </a:spcAft>
              <a:buSzPts val="1800"/>
              <a:buChar char="-"/>
            </a:pPr>
            <a:r>
              <a:rPr lang="en"/>
              <a:t>Attributes (MPG, cylinders, </a:t>
            </a:r>
            <a:r>
              <a:rPr lang="en"/>
              <a:t>displacement</a:t>
            </a:r>
            <a:r>
              <a:rPr lang="en"/>
              <a:t>, horsepower, weight, acceleration, year, and name)</a:t>
            </a:r>
            <a:endParaRPr/>
          </a:p>
          <a:p>
            <a:pPr indent="-342900" lvl="0" marL="457200" rtl="0" algn="l">
              <a:spcBef>
                <a:spcPts val="0"/>
              </a:spcBef>
              <a:spcAft>
                <a:spcPts val="0"/>
              </a:spcAft>
              <a:buSzPts val="1800"/>
              <a:buChar char="-"/>
            </a:pPr>
            <a:r>
              <a:rPr lang="en"/>
              <a:t>For statistical software </a:t>
            </a:r>
            <a:r>
              <a:rPr lang="en"/>
              <a:t>demonstration</a:t>
            </a:r>
            <a:r>
              <a:rPr lang="en"/>
              <a:t> at the 1983 American Statistical Association </a:t>
            </a:r>
            <a:r>
              <a:rPr lang="en"/>
              <a:t>Exposition</a:t>
            </a:r>
            <a:endParaRPr/>
          </a:p>
          <a:p>
            <a:pPr indent="0" lvl="0" marL="0" rtl="0" algn="l">
              <a:spcBef>
                <a:spcPts val="1200"/>
              </a:spcBef>
              <a:spcAft>
                <a:spcPts val="0"/>
              </a:spcAft>
              <a:buNone/>
            </a:pPr>
            <a:r>
              <a:rPr b="1" lang="en"/>
              <a:t>Cleaning:</a:t>
            </a:r>
            <a:r>
              <a:rPr lang="en"/>
              <a:t> </a:t>
            </a:r>
            <a:endParaRPr/>
          </a:p>
          <a:p>
            <a:pPr indent="-342900" lvl="0" marL="457200" rtl="0" algn="l">
              <a:spcBef>
                <a:spcPts val="1200"/>
              </a:spcBef>
              <a:spcAft>
                <a:spcPts val="0"/>
              </a:spcAft>
              <a:buSzPts val="1800"/>
              <a:buChar char="-"/>
            </a:pPr>
            <a:r>
              <a:rPr lang="en"/>
              <a:t>Removed: null horsepower values &amp; duplicate models from </a:t>
            </a:r>
            <a:r>
              <a:rPr lang="en"/>
              <a:t>previous years</a:t>
            </a:r>
            <a:endParaRPr/>
          </a:p>
          <a:p>
            <a:pPr indent="0" lvl="0" marL="0" rtl="0" algn="l">
              <a:spcBef>
                <a:spcPts val="1200"/>
              </a:spcBef>
              <a:spcAft>
                <a:spcPts val="0"/>
              </a:spcAft>
              <a:buNone/>
            </a:pPr>
            <a:r>
              <a:rPr b="1" lang="en"/>
              <a:t>Observations:</a:t>
            </a:r>
            <a:endParaRPr b="1"/>
          </a:p>
          <a:p>
            <a:pPr indent="-342900" lvl="0" marL="457200" rtl="0" algn="l">
              <a:spcBef>
                <a:spcPts val="1200"/>
              </a:spcBef>
              <a:spcAft>
                <a:spcPts val="0"/>
              </a:spcAft>
              <a:buSzPts val="1800"/>
              <a:buChar char="-"/>
            </a:pPr>
            <a:r>
              <a:rPr lang="en"/>
              <a:t>398 -&gt; </a:t>
            </a:r>
            <a:r>
              <a:rPr b="1" lang="en"/>
              <a:t>302</a:t>
            </a:r>
            <a:endParaRPr b="1"/>
          </a:p>
        </p:txBody>
      </p:sp>
      <p:sp>
        <p:nvSpPr>
          <p:cNvPr id="85" name="Google Shape;85;p15"/>
          <p:cNvSpPr txBox="1"/>
          <p:nvPr/>
        </p:nvSpPr>
        <p:spPr>
          <a:xfrm>
            <a:off x="526200" y="4602850"/>
            <a:ext cx="820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*D</a:t>
            </a:r>
            <a:r>
              <a:rPr lang="en" sz="1200">
                <a:solidFill>
                  <a:schemeClr val="lt2"/>
                </a:solidFill>
                <a:latin typeface="Roboto"/>
                <a:ea typeface="Roboto"/>
                <a:cs typeface="Roboto"/>
                <a:sym typeface="Roboto"/>
              </a:rPr>
              <a:t>ua, D. and Graff, C. (2019). UCI Machine Learning Repository (</a:t>
            </a:r>
            <a:r>
              <a:rPr lang="en" sz="1200" u="sng">
                <a:solidFill>
                  <a:schemeClr val="accent5"/>
                </a:solidFill>
                <a:latin typeface="Roboto"/>
                <a:ea typeface="Roboto"/>
                <a:cs typeface="Roboto"/>
                <a:sym typeface="Roboto"/>
                <a:hlinkClick r:id="rId3">
                  <a:extLst>
                    <a:ext uri="{A12FA001-AC4F-418D-AE19-62706E023703}">
                      <ahyp:hlinkClr val="tx"/>
                    </a:ext>
                  </a:extLst>
                </a:hlinkClick>
              </a:rPr>
              <a:t>https://archive.ics.uci.edu/ml/datasets/Auto+MPG</a:t>
            </a:r>
            <a:r>
              <a:rPr lang="en" sz="1200">
                <a:solidFill>
                  <a:schemeClr val="lt2"/>
                </a:solidFill>
                <a:latin typeface="Roboto"/>
                <a:ea typeface="Roboto"/>
                <a:cs typeface="Roboto"/>
                <a:sym typeface="Roboto"/>
              </a:rPr>
              <a:t>)</a:t>
            </a:r>
            <a:endParaRPr sz="800">
              <a:latin typeface="Roboto"/>
              <a:ea typeface="Roboto"/>
              <a:cs typeface="Roboto"/>
              <a:sym typeface="Roboto"/>
            </a:endParaRPr>
          </a:p>
        </p:txBody>
      </p:sp>
      <p:sp>
        <p:nvSpPr>
          <p:cNvPr id="86" name="Google Shape;86;p1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Key Concepts</a:t>
            </a:r>
            <a:endParaRPr sz="2800"/>
          </a:p>
        </p:txBody>
      </p:sp>
      <p:sp>
        <p:nvSpPr>
          <p:cNvPr id="92" name="Google Shape;92;p16"/>
          <p:cNvSpPr txBox="1"/>
          <p:nvPr>
            <p:ph idx="4294967295" type="body"/>
          </p:nvPr>
        </p:nvSpPr>
        <p:spPr>
          <a:xfrm>
            <a:off x="4352200" y="1098150"/>
            <a:ext cx="4634700" cy="360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Displacement:</a:t>
            </a:r>
            <a:r>
              <a:rPr lang="en"/>
              <a:t> the volume of air swept through an engine cylinder in a single revolution (in cubic inches)</a:t>
            </a:r>
            <a:endParaRPr/>
          </a:p>
          <a:p>
            <a:pPr indent="0" lvl="0" marL="0" rtl="0" algn="l">
              <a:spcBef>
                <a:spcPts val="1200"/>
              </a:spcBef>
              <a:spcAft>
                <a:spcPts val="0"/>
              </a:spcAft>
              <a:buNone/>
            </a:pPr>
            <a:r>
              <a:rPr b="1" lang="en"/>
              <a:t>Horsepower:</a:t>
            </a:r>
            <a:r>
              <a:rPr lang="en"/>
              <a:t> refers to the power an engine produces - calculated through the power needed to move 550 pounds one foot in one second</a:t>
            </a:r>
            <a:endParaRPr/>
          </a:p>
          <a:p>
            <a:pPr indent="0" lvl="0" marL="0" rtl="0" algn="l">
              <a:spcBef>
                <a:spcPts val="1200"/>
              </a:spcBef>
              <a:spcAft>
                <a:spcPts val="0"/>
              </a:spcAft>
              <a:buNone/>
            </a:pPr>
            <a:r>
              <a:rPr b="1" lang="en"/>
              <a:t>Cylinders:</a:t>
            </a:r>
            <a:r>
              <a:rPr lang="en"/>
              <a:t> chambers where fuel is combusted and power is generated - consists of a piston and inlet/exhaust valves</a:t>
            </a:r>
            <a:endParaRPr/>
          </a:p>
          <a:p>
            <a:pPr indent="0" lvl="0" marL="0" rtl="0" algn="l">
              <a:spcBef>
                <a:spcPts val="1200"/>
              </a:spcBef>
              <a:spcAft>
                <a:spcPts val="0"/>
              </a:spcAft>
              <a:buNone/>
            </a:pPr>
            <a:r>
              <a:rPr b="1" lang="en"/>
              <a:t>Weight:</a:t>
            </a:r>
            <a:r>
              <a:rPr lang="en"/>
              <a:t> weight of entire vehicle (in pounds)</a:t>
            </a:r>
            <a:endParaRPr/>
          </a:p>
          <a:p>
            <a:pPr indent="0" lvl="0" marL="0" rtl="0" algn="l">
              <a:spcBef>
                <a:spcPts val="1200"/>
              </a:spcBef>
              <a:spcAft>
                <a:spcPts val="1200"/>
              </a:spcAft>
              <a:buNone/>
            </a:pPr>
            <a:r>
              <a:rPr b="1" lang="en"/>
              <a:t>Acceleration:</a:t>
            </a:r>
            <a:r>
              <a:rPr lang="en"/>
              <a:t> time for vehicle to go from 0 to 60 mph (in seconds)</a:t>
            </a:r>
            <a:endParaRPr/>
          </a:p>
        </p:txBody>
      </p:sp>
      <p:pic>
        <p:nvPicPr>
          <p:cNvPr id="93" name="Google Shape;93;p16"/>
          <p:cNvPicPr preferRelativeResize="0"/>
          <p:nvPr/>
        </p:nvPicPr>
        <p:blipFill>
          <a:blip r:embed="rId3">
            <a:alphaModFix/>
          </a:blip>
          <a:stretch>
            <a:fillRect/>
          </a:stretch>
        </p:blipFill>
        <p:spPr>
          <a:xfrm>
            <a:off x="98250" y="1098225"/>
            <a:ext cx="4152900" cy="3600450"/>
          </a:xfrm>
          <a:prstGeom prst="rect">
            <a:avLst/>
          </a:prstGeom>
          <a:noFill/>
          <a:ln>
            <a:noFill/>
          </a:ln>
        </p:spPr>
      </p:pic>
      <p:sp>
        <p:nvSpPr>
          <p:cNvPr id="94" name="Google Shape;94;p1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Key Modeling Decisions</a:t>
            </a:r>
            <a:endParaRPr sz="2800"/>
          </a:p>
        </p:txBody>
      </p:sp>
      <p:pic>
        <p:nvPicPr>
          <p:cNvPr id="100" name="Google Shape;100;p17"/>
          <p:cNvPicPr preferRelativeResize="0"/>
          <p:nvPr/>
        </p:nvPicPr>
        <p:blipFill>
          <a:blip r:embed="rId3">
            <a:alphaModFix/>
          </a:blip>
          <a:stretch>
            <a:fillRect/>
          </a:stretch>
        </p:blipFill>
        <p:spPr>
          <a:xfrm>
            <a:off x="5865613" y="2481313"/>
            <a:ext cx="3194427" cy="433925"/>
          </a:xfrm>
          <a:prstGeom prst="rect">
            <a:avLst/>
          </a:prstGeom>
          <a:noFill/>
          <a:ln cap="flat" cmpd="sng" w="9525">
            <a:solidFill>
              <a:schemeClr val="dk2"/>
            </a:solidFill>
            <a:prstDash val="solid"/>
            <a:round/>
            <a:headEnd len="sm" w="sm" type="none"/>
            <a:tailEnd len="sm" w="sm" type="none"/>
          </a:ln>
        </p:spPr>
      </p:pic>
      <p:sp>
        <p:nvSpPr>
          <p:cNvPr id="101" name="Google Shape;101;p1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7"/>
          <p:cNvPicPr preferRelativeResize="0"/>
          <p:nvPr/>
        </p:nvPicPr>
        <p:blipFill>
          <a:blip r:embed="rId4">
            <a:alphaModFix/>
          </a:blip>
          <a:stretch>
            <a:fillRect/>
          </a:stretch>
        </p:blipFill>
        <p:spPr>
          <a:xfrm>
            <a:off x="207775" y="1180625"/>
            <a:ext cx="5637013" cy="30353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Key Modeling Decisions Cont.</a:t>
            </a:r>
            <a:endParaRPr sz="2800"/>
          </a:p>
        </p:txBody>
      </p:sp>
      <p:sp>
        <p:nvSpPr>
          <p:cNvPr id="108" name="Google Shape;108;p18"/>
          <p:cNvSpPr txBox="1"/>
          <p:nvPr>
            <p:ph idx="4294967295" type="body"/>
          </p:nvPr>
        </p:nvSpPr>
        <p:spPr>
          <a:xfrm>
            <a:off x="0" y="1095025"/>
            <a:ext cx="8375700" cy="360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t>Large Sample Assumptions (n &gt; 100)</a:t>
            </a:r>
            <a:endParaRPr u="sng"/>
          </a:p>
          <a:p>
            <a:pPr indent="-330200" lvl="1" marL="914400" rtl="0" algn="l">
              <a:spcBef>
                <a:spcPts val="0"/>
              </a:spcBef>
              <a:spcAft>
                <a:spcPts val="0"/>
              </a:spcAft>
              <a:buSzPts val="1600"/>
              <a:buChar char="-"/>
            </a:pPr>
            <a:r>
              <a:rPr b="1" lang="en" sz="1600" u="sng"/>
              <a:t>I.I.D</a:t>
            </a:r>
            <a:endParaRPr b="1" sz="1600" u="sng"/>
          </a:p>
          <a:p>
            <a:pPr indent="-330200" lvl="2" marL="1371600" rtl="0" algn="l">
              <a:spcBef>
                <a:spcPts val="0"/>
              </a:spcBef>
              <a:spcAft>
                <a:spcPts val="0"/>
              </a:spcAft>
              <a:buSzPts val="1600"/>
              <a:buChar char="-"/>
            </a:pPr>
            <a:r>
              <a:rPr lang="en" sz="1600"/>
              <a:t>Clustering </a:t>
            </a:r>
            <a:r>
              <a:rPr lang="en" sz="1600"/>
              <a:t>effects</a:t>
            </a:r>
            <a:r>
              <a:rPr lang="en" sz="1600"/>
              <a:t> due to multiple models from one </a:t>
            </a:r>
            <a:r>
              <a:rPr lang="en" sz="1600"/>
              <a:t>manufacturer</a:t>
            </a:r>
            <a:endParaRPr sz="1600"/>
          </a:p>
          <a:p>
            <a:pPr indent="-330200" lvl="2" marL="1371600" rtl="0" algn="l">
              <a:spcBef>
                <a:spcPts val="0"/>
              </a:spcBef>
              <a:spcAft>
                <a:spcPts val="0"/>
              </a:spcAft>
              <a:buSzPts val="1600"/>
              <a:buChar char="-"/>
            </a:pPr>
            <a:r>
              <a:rPr lang="en" sz="1600"/>
              <a:t>Clustering from manufacturing year</a:t>
            </a:r>
            <a:endParaRPr sz="1600"/>
          </a:p>
          <a:p>
            <a:pPr indent="-330200" lvl="1" marL="914400" rtl="0" algn="l">
              <a:spcBef>
                <a:spcPts val="0"/>
              </a:spcBef>
              <a:spcAft>
                <a:spcPts val="0"/>
              </a:spcAft>
              <a:buSzPts val="1600"/>
              <a:buChar char="-"/>
            </a:pPr>
            <a:r>
              <a:rPr b="1" lang="en" sz="1600" u="sng"/>
              <a:t>A Unique BLP</a:t>
            </a:r>
            <a:endParaRPr b="1" sz="1600" u="sng"/>
          </a:p>
          <a:p>
            <a:pPr indent="-330200" lvl="2" marL="1371600" rtl="0" algn="l">
              <a:spcBef>
                <a:spcPts val="0"/>
              </a:spcBef>
              <a:spcAft>
                <a:spcPts val="0"/>
              </a:spcAft>
              <a:buSzPts val="1600"/>
              <a:buChar char="-"/>
            </a:pPr>
            <a:r>
              <a:rPr lang="en" sz="1600"/>
              <a:t>Impossible to have infinite mpg </a:t>
            </a:r>
            <a:endParaRPr sz="1600"/>
          </a:p>
          <a:p>
            <a:pPr indent="-330200" lvl="2" marL="1371600" rtl="0" algn="l">
              <a:spcBef>
                <a:spcPts val="0"/>
              </a:spcBef>
              <a:spcAft>
                <a:spcPts val="0"/>
              </a:spcAft>
              <a:buSzPts val="1600"/>
              <a:buChar char="-"/>
            </a:pPr>
            <a:r>
              <a:rPr lang="en" sz="1600"/>
              <a:t>No major clustering of data</a:t>
            </a:r>
            <a:endParaRPr sz="1600"/>
          </a:p>
          <a:p>
            <a:pPr indent="-330200" lvl="3" marL="1828800" rtl="0" algn="l">
              <a:spcBef>
                <a:spcPts val="0"/>
              </a:spcBef>
              <a:spcAft>
                <a:spcPts val="0"/>
              </a:spcAft>
              <a:buSzPts val="1600"/>
              <a:buChar char="-"/>
            </a:pPr>
            <a:r>
              <a:rPr lang="en" sz="1600"/>
              <a:t>Allows for one linear predictor</a:t>
            </a:r>
            <a:endParaRPr sz="1600"/>
          </a:p>
        </p:txBody>
      </p:sp>
      <p:pic>
        <p:nvPicPr>
          <p:cNvPr id="109" name="Google Shape;109;p18"/>
          <p:cNvPicPr preferRelativeResize="0"/>
          <p:nvPr/>
        </p:nvPicPr>
        <p:blipFill>
          <a:blip r:embed="rId3">
            <a:alphaModFix/>
          </a:blip>
          <a:stretch>
            <a:fillRect/>
          </a:stretch>
        </p:blipFill>
        <p:spPr>
          <a:xfrm>
            <a:off x="4709350" y="2396700"/>
            <a:ext cx="4362901" cy="2692525"/>
          </a:xfrm>
          <a:prstGeom prst="rect">
            <a:avLst/>
          </a:prstGeom>
          <a:noFill/>
          <a:ln>
            <a:noFill/>
          </a:ln>
        </p:spPr>
      </p:pic>
      <p:sp>
        <p:nvSpPr>
          <p:cNvPr id="110" name="Google Shape;110;p1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Results</a:t>
            </a:r>
            <a:endParaRPr sz="2800"/>
          </a:p>
        </p:txBody>
      </p:sp>
      <p:sp>
        <p:nvSpPr>
          <p:cNvPr id="116" name="Google Shape;116;p19"/>
          <p:cNvSpPr txBox="1"/>
          <p:nvPr/>
        </p:nvSpPr>
        <p:spPr>
          <a:xfrm>
            <a:off x="5140600" y="947850"/>
            <a:ext cx="4003500" cy="3309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i="1" lang="en" sz="1500">
                <a:solidFill>
                  <a:schemeClr val="lt2"/>
                </a:solidFill>
                <a:latin typeface="Roboto"/>
                <a:ea typeface="Roboto"/>
                <a:cs typeface="Roboto"/>
                <a:sym typeface="Roboto"/>
              </a:rPr>
              <a:t>Displacement</a:t>
            </a:r>
            <a:r>
              <a:rPr lang="en" sz="1500">
                <a:solidFill>
                  <a:schemeClr val="lt2"/>
                </a:solidFill>
                <a:latin typeface="Roboto"/>
                <a:ea typeface="Roboto"/>
                <a:cs typeface="Roboto"/>
                <a:sym typeface="Roboto"/>
              </a:rPr>
              <a:t> coefficients are highly statistically significant across all models</a:t>
            </a:r>
            <a:endParaRPr sz="1500">
              <a:solidFill>
                <a:schemeClr val="lt2"/>
              </a:solidFill>
              <a:latin typeface="Roboto"/>
              <a:ea typeface="Roboto"/>
              <a:cs typeface="Roboto"/>
              <a:sym typeface="Roboto"/>
            </a:endParaRPr>
          </a:p>
          <a:p>
            <a:pPr indent="-336550" lvl="0" marL="457200" rtl="0" algn="l">
              <a:spcBef>
                <a:spcPts val="0"/>
              </a:spcBef>
              <a:spcAft>
                <a:spcPts val="0"/>
              </a:spcAft>
              <a:buSzPts val="1700"/>
              <a:buFont typeface="Roboto"/>
              <a:buChar char="-"/>
            </a:pPr>
            <a:r>
              <a:rPr b="1" lang="en" sz="1500">
                <a:solidFill>
                  <a:schemeClr val="lt2"/>
                </a:solidFill>
                <a:latin typeface="Roboto"/>
                <a:ea typeface="Roboto"/>
                <a:cs typeface="Roboto"/>
                <a:sym typeface="Roboto"/>
              </a:rPr>
              <a:t>Model 2 </a:t>
            </a:r>
            <a:r>
              <a:rPr lang="en" sz="1500">
                <a:solidFill>
                  <a:schemeClr val="lt2"/>
                </a:solidFill>
                <a:latin typeface="Roboto"/>
                <a:ea typeface="Roboto"/>
                <a:cs typeface="Roboto"/>
                <a:sym typeface="Roboto"/>
              </a:rPr>
              <a:t>- </a:t>
            </a:r>
            <a:r>
              <a:rPr i="1" lang="en" sz="1500">
                <a:solidFill>
                  <a:schemeClr val="lt2"/>
                </a:solidFill>
                <a:latin typeface="Roboto"/>
                <a:ea typeface="Roboto"/>
                <a:cs typeface="Roboto"/>
                <a:sym typeface="Roboto"/>
              </a:rPr>
              <a:t>Displacement</a:t>
            </a:r>
            <a:r>
              <a:rPr lang="en" sz="1500">
                <a:solidFill>
                  <a:schemeClr val="lt2"/>
                </a:solidFill>
                <a:latin typeface="Roboto"/>
                <a:ea typeface="Roboto"/>
                <a:cs typeface="Roboto"/>
                <a:sym typeface="Roboto"/>
              </a:rPr>
              <a:t> squared increases magnitude of </a:t>
            </a:r>
            <a:r>
              <a:rPr i="1" lang="en" sz="1500">
                <a:solidFill>
                  <a:schemeClr val="lt2"/>
                </a:solidFill>
                <a:latin typeface="Roboto"/>
                <a:ea typeface="Roboto"/>
                <a:cs typeface="Roboto"/>
                <a:sym typeface="Roboto"/>
              </a:rPr>
              <a:t>Displacement</a:t>
            </a:r>
            <a:r>
              <a:rPr lang="en" sz="1500">
                <a:solidFill>
                  <a:schemeClr val="lt2"/>
                </a:solidFill>
                <a:latin typeface="Roboto"/>
                <a:ea typeface="Roboto"/>
                <a:cs typeface="Roboto"/>
                <a:sym typeface="Roboto"/>
              </a:rPr>
              <a:t> as well as explanatory power</a:t>
            </a:r>
            <a:endParaRPr sz="1500">
              <a:solidFill>
                <a:schemeClr val="lt2"/>
              </a:solidFill>
              <a:latin typeface="Roboto"/>
              <a:ea typeface="Roboto"/>
              <a:cs typeface="Roboto"/>
              <a:sym typeface="Roboto"/>
            </a:endParaRPr>
          </a:p>
          <a:p>
            <a:pPr indent="-336550" lvl="0" marL="457200" rtl="0" algn="l">
              <a:spcBef>
                <a:spcPts val="0"/>
              </a:spcBef>
              <a:spcAft>
                <a:spcPts val="0"/>
              </a:spcAft>
              <a:buSzPts val="1700"/>
              <a:buFont typeface="Roboto"/>
              <a:buChar char="-"/>
            </a:pPr>
            <a:r>
              <a:rPr b="1" lang="en" sz="1500">
                <a:solidFill>
                  <a:schemeClr val="lt2"/>
                </a:solidFill>
                <a:latin typeface="Roboto"/>
                <a:ea typeface="Roboto"/>
                <a:cs typeface="Roboto"/>
                <a:sym typeface="Roboto"/>
              </a:rPr>
              <a:t>Model 3</a:t>
            </a:r>
            <a:r>
              <a:rPr lang="en" sz="1500">
                <a:solidFill>
                  <a:schemeClr val="lt2"/>
                </a:solidFill>
                <a:latin typeface="Roboto"/>
                <a:ea typeface="Roboto"/>
                <a:cs typeface="Roboto"/>
                <a:sym typeface="Roboto"/>
              </a:rPr>
              <a:t> - adding </a:t>
            </a:r>
            <a:r>
              <a:rPr i="1" lang="en" sz="1500">
                <a:solidFill>
                  <a:schemeClr val="lt2"/>
                </a:solidFill>
                <a:latin typeface="Roboto"/>
                <a:ea typeface="Roboto"/>
                <a:cs typeface="Roboto"/>
                <a:sym typeface="Roboto"/>
              </a:rPr>
              <a:t>Weight</a:t>
            </a:r>
            <a:r>
              <a:rPr lang="en" sz="1500">
                <a:solidFill>
                  <a:schemeClr val="lt2"/>
                </a:solidFill>
                <a:latin typeface="Roboto"/>
                <a:ea typeface="Roboto"/>
                <a:cs typeface="Roboto"/>
                <a:sym typeface="Roboto"/>
              </a:rPr>
              <a:t> gives the model a similar increase in explanatory power</a:t>
            </a:r>
            <a:endParaRPr sz="1500">
              <a:solidFill>
                <a:schemeClr val="lt2"/>
              </a:solidFill>
              <a:latin typeface="Roboto"/>
              <a:ea typeface="Roboto"/>
              <a:cs typeface="Roboto"/>
              <a:sym typeface="Roboto"/>
            </a:endParaRPr>
          </a:p>
          <a:p>
            <a:pPr indent="-336550" lvl="0" marL="457200" rtl="0" algn="l">
              <a:spcBef>
                <a:spcPts val="0"/>
              </a:spcBef>
              <a:spcAft>
                <a:spcPts val="0"/>
              </a:spcAft>
              <a:buSzPts val="1700"/>
              <a:buFont typeface="Roboto"/>
              <a:buChar char="-"/>
            </a:pPr>
            <a:r>
              <a:rPr b="1" lang="en" sz="1500">
                <a:solidFill>
                  <a:schemeClr val="lt2"/>
                </a:solidFill>
                <a:latin typeface="Roboto"/>
                <a:ea typeface="Roboto"/>
                <a:cs typeface="Roboto"/>
                <a:sym typeface="Roboto"/>
              </a:rPr>
              <a:t>Model 4</a:t>
            </a:r>
            <a:r>
              <a:rPr lang="en" sz="1500">
                <a:solidFill>
                  <a:schemeClr val="lt2"/>
                </a:solidFill>
                <a:latin typeface="Roboto"/>
                <a:ea typeface="Roboto"/>
                <a:cs typeface="Roboto"/>
                <a:sym typeface="Roboto"/>
              </a:rPr>
              <a:t> - shows </a:t>
            </a:r>
            <a:r>
              <a:rPr i="1" lang="en" sz="1500">
                <a:solidFill>
                  <a:schemeClr val="lt2"/>
                </a:solidFill>
                <a:latin typeface="Roboto"/>
                <a:ea typeface="Roboto"/>
                <a:cs typeface="Roboto"/>
                <a:sym typeface="Roboto"/>
              </a:rPr>
              <a:t>Acceleration</a:t>
            </a:r>
            <a:r>
              <a:rPr lang="en" sz="1500">
                <a:solidFill>
                  <a:schemeClr val="lt2"/>
                </a:solidFill>
                <a:latin typeface="Roboto"/>
                <a:ea typeface="Roboto"/>
                <a:cs typeface="Roboto"/>
                <a:sym typeface="Roboto"/>
              </a:rPr>
              <a:t> is significant as well as our strongest effect (</a:t>
            </a:r>
            <a:r>
              <a:rPr i="1" lang="en" sz="1500">
                <a:solidFill>
                  <a:schemeClr val="lt2"/>
                </a:solidFill>
                <a:latin typeface="Roboto"/>
                <a:ea typeface="Roboto"/>
                <a:cs typeface="Roboto"/>
                <a:sym typeface="Roboto"/>
              </a:rPr>
              <a:t>Model Year</a:t>
            </a:r>
            <a:r>
              <a:rPr lang="en" sz="1500">
                <a:solidFill>
                  <a:schemeClr val="lt2"/>
                </a:solidFill>
                <a:latin typeface="Roboto"/>
                <a:ea typeface="Roboto"/>
                <a:cs typeface="Roboto"/>
                <a:sym typeface="Roboto"/>
              </a:rPr>
              <a:t>) and biggest increase in explanatory power</a:t>
            </a:r>
            <a:endParaRPr sz="1500">
              <a:solidFill>
                <a:schemeClr val="lt2"/>
              </a:solidFill>
              <a:latin typeface="Roboto"/>
              <a:ea typeface="Roboto"/>
              <a:cs typeface="Roboto"/>
              <a:sym typeface="Roboto"/>
            </a:endParaRPr>
          </a:p>
        </p:txBody>
      </p:sp>
      <p:sp>
        <p:nvSpPr>
          <p:cNvPr id="117" name="Google Shape;117;p1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9"/>
          <p:cNvPicPr preferRelativeResize="0"/>
          <p:nvPr/>
        </p:nvPicPr>
        <p:blipFill>
          <a:blip r:embed="rId3">
            <a:alphaModFix/>
          </a:blip>
          <a:stretch>
            <a:fillRect/>
          </a:stretch>
        </p:blipFill>
        <p:spPr>
          <a:xfrm>
            <a:off x="98250" y="1026450"/>
            <a:ext cx="5147400" cy="3719731"/>
          </a:xfrm>
          <a:prstGeom prst="rect">
            <a:avLst/>
          </a:prstGeom>
          <a:noFill/>
          <a:ln>
            <a:noFill/>
          </a:ln>
        </p:spPr>
      </p:pic>
      <p:sp>
        <p:nvSpPr>
          <p:cNvPr id="119" name="Google Shape;119;p19"/>
          <p:cNvSpPr/>
          <p:nvPr/>
        </p:nvSpPr>
        <p:spPr>
          <a:xfrm>
            <a:off x="2008950" y="1780925"/>
            <a:ext cx="3131700" cy="1443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Limitations</a:t>
            </a:r>
            <a:endParaRPr sz="2800"/>
          </a:p>
        </p:txBody>
      </p:sp>
      <p:sp>
        <p:nvSpPr>
          <p:cNvPr id="125" name="Google Shape;125;p20"/>
          <p:cNvSpPr txBox="1"/>
          <p:nvPr>
            <p:ph idx="4294967295" type="body"/>
          </p:nvPr>
        </p:nvSpPr>
        <p:spPr>
          <a:xfrm>
            <a:off x="361750" y="1021950"/>
            <a:ext cx="8563200" cy="360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is limited - </a:t>
            </a:r>
            <a:r>
              <a:rPr lang="en"/>
              <a:t>would</a:t>
            </a:r>
            <a:r>
              <a:rPr lang="en"/>
              <a:t> ideally have more observations</a:t>
            </a:r>
            <a:br>
              <a:rPr lang="en"/>
            </a:br>
            <a:endParaRPr/>
          </a:p>
          <a:p>
            <a:pPr indent="-342900" lvl="0" marL="457200" rtl="0" algn="l">
              <a:spcBef>
                <a:spcPts val="0"/>
              </a:spcBef>
              <a:spcAft>
                <a:spcPts val="0"/>
              </a:spcAft>
              <a:buSzPts val="1800"/>
              <a:buChar char="-"/>
            </a:pPr>
            <a:r>
              <a:rPr lang="en"/>
              <a:t>Omitted variables:</a:t>
            </a:r>
            <a:endParaRPr/>
          </a:p>
          <a:p>
            <a:pPr indent="-342900" lvl="1" marL="914400" rtl="0" algn="l">
              <a:spcBef>
                <a:spcPts val="0"/>
              </a:spcBef>
              <a:spcAft>
                <a:spcPts val="0"/>
              </a:spcAft>
              <a:buSzPts val="1800"/>
              <a:buChar char="-"/>
            </a:pPr>
            <a:r>
              <a:rPr lang="en" sz="1800"/>
              <a:t>Gearing/transmission: could make our model underpredict MPG</a:t>
            </a:r>
            <a:endParaRPr sz="1800"/>
          </a:p>
          <a:p>
            <a:pPr indent="-342900" lvl="1" marL="914400" rtl="0" algn="l">
              <a:spcBef>
                <a:spcPts val="0"/>
              </a:spcBef>
              <a:spcAft>
                <a:spcPts val="0"/>
              </a:spcAft>
              <a:buSzPts val="1800"/>
              <a:buChar char="-"/>
            </a:pPr>
            <a:r>
              <a:rPr lang="en" sz="1800"/>
              <a:t>Aerodynamics: need more data - could make model over or underpredict MPG</a:t>
            </a:r>
            <a:br>
              <a:rPr lang="en" sz="1800"/>
            </a:br>
            <a:endParaRPr sz="1800"/>
          </a:p>
          <a:p>
            <a:pPr indent="-342900" lvl="0" marL="457200" rtl="0" algn="l">
              <a:spcBef>
                <a:spcPts val="0"/>
              </a:spcBef>
              <a:spcAft>
                <a:spcPts val="0"/>
              </a:spcAft>
              <a:buSzPts val="1800"/>
              <a:buChar char="-"/>
            </a:pPr>
            <a:r>
              <a:rPr lang="en"/>
              <a:t>Non-adjustable parameters such as model, origin and year </a:t>
            </a:r>
            <a:endParaRPr/>
          </a:p>
        </p:txBody>
      </p:sp>
      <p:pic>
        <p:nvPicPr>
          <p:cNvPr id="126" name="Google Shape;126;p20"/>
          <p:cNvPicPr preferRelativeResize="0"/>
          <p:nvPr/>
        </p:nvPicPr>
        <p:blipFill>
          <a:blip r:embed="rId3">
            <a:alphaModFix/>
          </a:blip>
          <a:stretch>
            <a:fillRect/>
          </a:stretch>
        </p:blipFill>
        <p:spPr>
          <a:xfrm>
            <a:off x="6306700" y="3251975"/>
            <a:ext cx="2837299" cy="1891525"/>
          </a:xfrm>
          <a:prstGeom prst="rect">
            <a:avLst/>
          </a:prstGeom>
          <a:noFill/>
          <a:ln>
            <a:noFill/>
          </a:ln>
        </p:spPr>
      </p:pic>
      <p:sp>
        <p:nvSpPr>
          <p:cNvPr id="127" name="Google Shape;127;p2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3501102" y="1414600"/>
            <a:ext cx="5571152" cy="3000700"/>
          </a:xfrm>
          <a:prstGeom prst="rect">
            <a:avLst/>
          </a:prstGeom>
          <a:noFill/>
          <a:ln>
            <a:noFill/>
          </a:ln>
        </p:spPr>
      </p:pic>
      <p:sp>
        <p:nvSpPr>
          <p:cNvPr id="133" name="Google Shape;133;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Limitations Cont.</a:t>
            </a:r>
            <a:endParaRPr sz="2800"/>
          </a:p>
        </p:txBody>
      </p:sp>
      <p:sp>
        <p:nvSpPr>
          <p:cNvPr id="134" name="Google Shape;134;p21"/>
          <p:cNvSpPr txBox="1"/>
          <p:nvPr>
            <p:ph idx="4294967295" type="body"/>
          </p:nvPr>
        </p:nvSpPr>
        <p:spPr>
          <a:xfrm>
            <a:off x="0" y="1584150"/>
            <a:ext cx="3604500" cy="2204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Later model years appear to have less displacement and high MPG</a:t>
            </a:r>
            <a:endParaRPr/>
          </a:p>
          <a:p>
            <a:pPr indent="-342900" lvl="0" marL="457200" rtl="0" algn="l">
              <a:spcBef>
                <a:spcPts val="0"/>
              </a:spcBef>
              <a:spcAft>
                <a:spcPts val="0"/>
              </a:spcAft>
              <a:buSzPts val="1800"/>
              <a:buChar char="-"/>
            </a:pPr>
            <a:r>
              <a:rPr lang="en"/>
              <a:t>Clustering of values around milestone numbers (i.e. 300, 350, 400)</a:t>
            </a:r>
            <a:endParaRPr/>
          </a:p>
        </p:txBody>
      </p:sp>
      <p:sp>
        <p:nvSpPr>
          <p:cNvPr id="135" name="Google Shape;135;p21"/>
          <p:cNvSpPr/>
          <p:nvPr/>
        </p:nvSpPr>
        <p:spPr>
          <a:xfrm>
            <a:off x="4246625" y="1749650"/>
            <a:ext cx="1251900" cy="1251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